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9" r:id="rId5"/>
    <p:sldId id="2147376047" r:id="rId6"/>
    <p:sldId id="2147480628" r:id="rId7"/>
    <p:sldId id="2147480629" r:id="rId8"/>
    <p:sldId id="296" r:id="rId9"/>
    <p:sldId id="265" r:id="rId10"/>
    <p:sldId id="2147480510" r:id="rId11"/>
    <p:sldId id="268" r:id="rId12"/>
    <p:sldId id="2147480511" r:id="rId13"/>
    <p:sldId id="270" r:id="rId14"/>
    <p:sldId id="2147480507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4694"/>
    <a:srgbClr val="A462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7772" autoAdjust="0"/>
  </p:normalViewPr>
  <p:slideViewPr>
    <p:cSldViewPr snapToGrid="0">
      <p:cViewPr varScale="1">
        <p:scale>
          <a:sx n="97" d="100"/>
          <a:sy n="97" d="100"/>
        </p:scale>
        <p:origin x="99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48A56-1CC0-45F2-95B9-FE0555E85525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71612-3122-4778-962A-C25AA8722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41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6D32B-2C70-F347-8942-9E12AC5509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21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1612-3122-4778-962A-C25AA87223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39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69C5F-123D-470D-9A8A-6CE91048BD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21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buFont typeface="Aptos" panose="020B0004020202020204" pitchFamily="34" charset="0"/>
              <a:buChar char="-"/>
              <a:tabLst>
                <a:tab pos="457200" algn="l"/>
              </a:tabLs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 part of our ongoing effort to support AI adoption across the region, the Dallas Regional Chamber (DRC) has launched 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AI Office Hours</a:t>
            </a:r>
            <a:b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342900" marR="0" lvl="0" indent="-342900">
              <a:buFont typeface="Aptos" panose="020B0004020202020204" pitchFamily="34" charset="0"/>
              <a:buChar char="-"/>
              <a:tabLst>
                <a:tab pos="457200" algn="l"/>
              </a:tabLs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is a platform that connects anyone, members and non-members, with local AI Experts for a free one-on-one virtual session 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342900" marR="0" lvl="0" indent="-342900">
              <a:buFont typeface="Aptos" panose="020B0004020202020204" pitchFamily="34" charset="0"/>
              <a:buChar char="-"/>
              <a:tabLst>
                <a:tab pos="457200" algn="l"/>
              </a:tabLs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experts come from DRC Member Consulting Firms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342900" marR="0" lvl="0" indent="-342900">
              <a:buFont typeface="Aptos" panose="020B0004020202020204" pitchFamily="34" charset="0"/>
              <a:buChar char="-"/>
              <a:tabLst>
                <a:tab pos="457200" algn="l"/>
              </a:tabLs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idea is simple: not every company has in-house AI expertise, especially small and medium sized businesses, 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457200" marR="0"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but many are trying to understand how tools like ChatGPT can fit into their operations. 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342900" marR="0" lvl="0" indent="-342900">
              <a:buFont typeface="Aptos" panose="020B0004020202020204" pitchFamily="34" charset="0"/>
              <a:buChar char="-"/>
              <a:tabLst>
                <a:tab pos="457200" algn="l"/>
              </a:tabLs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Through this initiative, anyone can schedule a free, hour-long session with an expert to ask questions, discuss strategy, or talk through technical challenges.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342900" marR="0" lvl="0" indent="-342900">
              <a:buFont typeface="Aptos" panose="020B0004020202020204" pitchFamily="34" charset="0"/>
              <a:buChar char="-"/>
              <a:tabLst>
                <a:tab pos="457200" algn="l"/>
              </a:tabLs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It’s a low-barrier, high-impact way to help companies of all sizes start or continue their AI journey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342900" marR="0" lvl="0" indent="-342900">
              <a:buFont typeface="Aptos" panose="020B0004020202020204" pitchFamily="34" charset="0"/>
              <a:buChar char="-"/>
              <a:tabLst>
                <a:tab pos="457200" algn="l"/>
              </a:tabLs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 reinforces the DRC’s role as a connector across the business community and is made possible by the generous investments of companies in the Dallas Regional Chamber’s Tomorrow Fund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457200" marR="0"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342900" marR="0" lvl="0" indent="-342900">
              <a:buFont typeface="Aptos" panose="020B0004020202020204" pitchFamily="34" charset="0"/>
              <a:buChar char="-"/>
              <a:tabLst>
                <a:tab pos="457200" algn="l"/>
              </a:tabLs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It’s simple to book a session, just visit dallaschamber.org/ai to get started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ADC31C-8B52-4FA2-B931-CE76B2D785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73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7485-2E78-9BB1-D7EF-A8D85435C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9518E-4645-F850-BF5B-197183474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DA03F-9557-02DB-48DC-09B8D9D01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D09C-E82E-4D07-B0F1-2C7E6BD69B0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25EB7-8110-54CF-3985-8C7B53CCB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AACE7-93C8-4A75-56DB-534EEBAD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AD0A6-4A5D-4114-B830-091DC9F0F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65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0AC48-20F6-14B4-3CD4-BC91FD7AF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556A8-FBE2-E7D6-73C1-410B646BE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7E026-1FE6-2326-55D0-7D0AFA0FB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D09C-E82E-4D07-B0F1-2C7E6BD69B0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0F2CB-56DD-89B7-A47E-DB80A325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62739-BF97-3C79-A82A-EFADE9E41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AD0A6-4A5D-4114-B830-091DC9F0F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06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4FD76-C973-0CCE-8691-C265536FFE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D6A71-1D7E-11F7-F534-2F9CFE6D4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29F6E-4739-A52B-12DB-8506DD27B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D09C-E82E-4D07-B0F1-2C7E6BD69B0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3B3FB-3C7A-1FD5-702D-5387BFB00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8165B-277E-177A-BEF6-700A205B0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AD0A6-4A5D-4114-B830-091DC9F0F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39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76226-EA6F-9B3C-08AC-CFD209E5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3DEF1-CA0B-777D-90A6-016FA644A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D5CFB-40C9-0770-F185-67043C868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D09C-E82E-4D07-B0F1-2C7E6BD69B0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3D947-FE18-C87A-B227-B3BBFA2B7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3DD40-FD3B-5DD7-853A-A266DF66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AD0A6-4A5D-4114-B830-091DC9F0F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48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9E465-C7C1-7F2F-766D-2DB3FCFCB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2C90A-5859-AC73-E33C-6712E7859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09747-DAE9-2930-9F0D-2CE5BF190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D09C-E82E-4D07-B0F1-2C7E6BD69B0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CEF5C-03C6-0A68-AA71-5441B246C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479C3-746A-3D5A-1BC0-9B004366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AD0A6-4A5D-4114-B830-091DC9F0F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0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F95A8-41D5-2B59-AB8F-6A90772E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8CA2C-DB04-DB6C-21E7-EC65A001B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BA2A9-9A78-D9B5-A0A4-26AE98F16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CF2DB-3463-3A31-9E59-6224120F0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D09C-E82E-4D07-B0F1-2C7E6BD69B0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44B7C-F046-E856-FB6E-EB812ED4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C569D-DB1F-62A6-7937-F1AA8820D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AD0A6-4A5D-4114-B830-091DC9F0F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5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CF8D6-0780-4484-8441-165E0B24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EE0BB-5971-7E92-0AE3-C6D930A2B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753D3-4D41-BD00-CFDA-0C3F95449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D5A386-A375-A844-65AE-23053A5C4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F31D2-55C7-5E10-58E1-4D84ADFA7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217199-33C8-F207-4B70-EC8731DC0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D09C-E82E-4D07-B0F1-2C7E6BD69B0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42E409-50AF-F956-4DE9-BBEEA692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D7A2C-2242-2661-E9E1-38CDE478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AD0A6-4A5D-4114-B830-091DC9F0F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29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24E3-2E77-001E-29B7-ECAAC4CB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9F426-8299-290E-E28D-65F1993B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D09C-E82E-4D07-B0F1-2C7E6BD69B0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D73B08-4809-F831-F6A9-3FD65B70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72952-6776-9302-C275-82F69759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AD0A6-4A5D-4114-B830-091DC9F0F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70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6580C-4C05-966C-1CDE-53689461B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D09C-E82E-4D07-B0F1-2C7E6BD69B0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7C99E8-872C-5DFC-B3DF-EA4C27138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F2DF7-D041-DBB0-473D-3AC5A4E7C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AD0A6-4A5D-4114-B830-091DC9F0F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93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A5282-01DB-1070-CFD0-B2DC1AB0A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97CD9-A7A5-CFEE-2F58-72E07D1BF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E69CB-3930-A423-ADA8-223074101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6B611C-CF96-386C-5636-448E4789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D09C-E82E-4D07-B0F1-2C7E6BD69B0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90444-3BB6-AEFC-EB0C-4F4EE6DDA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B4E5B-AE86-0025-865B-99F497E6B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AD0A6-4A5D-4114-B830-091DC9F0F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84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C932-B0D9-D30D-ED22-0DD5182BA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9A764D-A7EC-DFAA-D04E-1C578A3A10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D8A80-BBF8-9E74-3BEE-67E4A69A8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3D61C-ACEB-3510-AD9A-E8EF8458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D09C-E82E-4D07-B0F1-2C7E6BD69B0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3811D-49A6-6254-B13C-CA86D85A9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3A030-E3E9-E7EE-DE0C-922901EA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AD0A6-4A5D-4114-B830-091DC9F0F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01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F481CE-FE5B-325C-8AF2-D7E00B2A9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24650-4119-EE2B-9D4C-AF152EFA4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27670-3F97-FF5B-82E5-D03194AF33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CAD09C-E82E-4D07-B0F1-2C7E6BD69B0D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C8B95-06CF-47C6-9897-ABE6274DA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CB2EC-0C67-188A-2490-9150030A2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3AD0A6-4A5D-4114-B830-091DC9F0F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5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emf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ci2Zyb6puw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.emf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4A82B9F-0963-2E25-DC31-EA19DEB7B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C2BCA8-99F9-E4AC-F422-1B0534DBDAB0}"/>
              </a:ext>
            </a:extLst>
          </p:cNvPr>
          <p:cNvSpPr txBox="1"/>
          <p:nvPr/>
        </p:nvSpPr>
        <p:spPr>
          <a:xfrm>
            <a:off x="5380373" y="5191806"/>
            <a:ext cx="6578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32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DRIVING AI FORWARD IN DALLAS-FORT WORTH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D2D854-AA22-F55D-0FF1-EBAA209A2791}"/>
              </a:ext>
            </a:extLst>
          </p:cNvPr>
          <p:cNvSpPr txBox="1"/>
          <p:nvPr/>
        </p:nvSpPr>
        <p:spPr>
          <a:xfrm>
            <a:off x="2286000" y="6315190"/>
            <a:ext cx="1032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13142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7A4F5-5C3C-4B84-B70A-48ABA7359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gradient with dots&#10;&#10;AI-generated content may be incorrect.">
            <a:extLst>
              <a:ext uri="{FF2B5EF4-FFF2-40B4-BE49-F238E27FC236}">
                <a16:creationId xmlns:a16="http://schemas.microsoft.com/office/drawing/2014/main" id="{F040509A-59F0-9C21-6838-2E6B9DD1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4632A-5092-1050-5558-8F93DE0528D2}"/>
              </a:ext>
            </a:extLst>
          </p:cNvPr>
          <p:cNvSpPr txBox="1"/>
          <p:nvPr/>
        </p:nvSpPr>
        <p:spPr>
          <a:xfrm>
            <a:off x="-2049" y="597115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Montserrat"/>
              </a:rPr>
              <a:t>DFW AI HOTSPOTS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D93CB4-638D-5087-5BAF-F749B2C19386}"/>
              </a:ext>
            </a:extLst>
          </p:cNvPr>
          <p:cNvSpPr/>
          <p:nvPr/>
        </p:nvSpPr>
        <p:spPr>
          <a:xfrm>
            <a:off x="0" y="1720850"/>
            <a:ext cx="12192000" cy="425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C9CBB-D833-4FF5-C30E-61BF5D9785D1}"/>
              </a:ext>
            </a:extLst>
          </p:cNvPr>
          <p:cNvSpPr txBox="1"/>
          <p:nvPr/>
        </p:nvSpPr>
        <p:spPr>
          <a:xfrm>
            <a:off x="6396689" y="4889401"/>
            <a:ext cx="237514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377"/>
            <a:r>
              <a:rPr lang="en-US" sz="1600" b="1">
                <a:solidFill>
                  <a:srgbClr val="002060"/>
                </a:solidFill>
                <a:latin typeface="Montserrat"/>
                <a:cs typeface="Arial"/>
              </a:rPr>
              <a:t>Logistics and </a:t>
            </a:r>
          </a:p>
          <a:p>
            <a:pPr algn="ctr" defTabSz="914377"/>
            <a:r>
              <a:rPr lang="en-US" sz="1600" b="1">
                <a:solidFill>
                  <a:srgbClr val="002060"/>
                </a:solidFill>
                <a:latin typeface="Montserrat"/>
                <a:cs typeface="Arial"/>
              </a:rPr>
              <a:t>Mobility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F42E4-4DF8-D3BE-F7CD-8680F7735DCE}"/>
              </a:ext>
            </a:extLst>
          </p:cNvPr>
          <p:cNvSpPr txBox="1"/>
          <p:nvPr/>
        </p:nvSpPr>
        <p:spPr>
          <a:xfrm>
            <a:off x="3431735" y="4911794"/>
            <a:ext cx="237514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377"/>
            <a:r>
              <a:rPr lang="en-US" sz="1600" b="1">
                <a:solidFill>
                  <a:srgbClr val="002060"/>
                </a:solidFill>
                <a:latin typeface="Montserrat"/>
                <a:cs typeface="Arial"/>
              </a:rPr>
              <a:t>Finance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F50498-CDB1-2516-5C32-692CBD25512D}"/>
              </a:ext>
            </a:extLst>
          </p:cNvPr>
          <p:cNvSpPr txBox="1"/>
          <p:nvPr/>
        </p:nvSpPr>
        <p:spPr>
          <a:xfrm>
            <a:off x="9300291" y="4926802"/>
            <a:ext cx="237514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377"/>
            <a:r>
              <a:rPr lang="en-US" sz="1600" b="1">
                <a:solidFill>
                  <a:srgbClr val="002060"/>
                </a:solidFill>
                <a:latin typeface="Montserrat"/>
                <a:cs typeface="Arial"/>
              </a:rPr>
              <a:t>Retail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5EB94-10B8-6B7C-5658-3CB94C136935}"/>
              </a:ext>
            </a:extLst>
          </p:cNvPr>
          <p:cNvSpPr txBox="1"/>
          <p:nvPr/>
        </p:nvSpPr>
        <p:spPr>
          <a:xfrm>
            <a:off x="498532" y="4827739"/>
            <a:ext cx="237514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377"/>
            <a:r>
              <a:rPr lang="en-US" sz="1600" b="1">
                <a:solidFill>
                  <a:srgbClr val="002060"/>
                </a:solidFill>
                <a:latin typeface="Montserrat"/>
                <a:cs typeface="Arial"/>
              </a:rPr>
              <a:t>Health Care &amp;</a:t>
            </a:r>
          </a:p>
          <a:p>
            <a:pPr algn="ctr" defTabSz="914377"/>
            <a:r>
              <a:rPr lang="en-US" sz="1600" b="1">
                <a:solidFill>
                  <a:srgbClr val="002060"/>
                </a:solidFill>
                <a:latin typeface="Montserrat"/>
                <a:cs typeface="Arial"/>
              </a:rPr>
              <a:t>Biotech</a:t>
            </a:r>
          </a:p>
        </p:txBody>
      </p:sp>
      <p:pic>
        <p:nvPicPr>
          <p:cNvPr id="4108" name="Picture 12" descr="Erica - Virtual Financial Assistant | Bank of America">
            <a:extLst>
              <a:ext uri="{FF2B5EF4-FFF2-40B4-BE49-F238E27FC236}">
                <a16:creationId xmlns:a16="http://schemas.microsoft.com/office/drawing/2014/main" id="{7386961B-D0A4-61A5-36A6-3018A61AA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685" y="2387977"/>
            <a:ext cx="2409446" cy="240944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allas-Based Worlds' Pioneering 'Large World Model' Platform Could Be the  Next Leap Forward in AI's Evolution » Dallas Innovates">
            <a:extLst>
              <a:ext uri="{FF2B5EF4-FFF2-40B4-BE49-F238E27FC236}">
                <a16:creationId xmlns:a16="http://schemas.microsoft.com/office/drawing/2014/main" id="{CEB0802F-BDF6-8E92-27AE-11D5E0B73A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8" t="18930" r="40777" b="2737"/>
          <a:stretch/>
        </p:blipFill>
        <p:spPr bwMode="auto">
          <a:xfrm>
            <a:off x="6403039" y="2368642"/>
            <a:ext cx="2358947" cy="240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B0B878C7-F3D9-B915-7A23-1CAF8225A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2" t="-1515" r="15930" b="1515"/>
          <a:stretch/>
        </p:blipFill>
        <p:spPr bwMode="auto">
          <a:xfrm>
            <a:off x="9278066" y="2329620"/>
            <a:ext cx="2416552" cy="244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B205A7-534A-F6C8-43A7-C5E1C817F24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" r="6471"/>
          <a:stretch/>
        </p:blipFill>
        <p:spPr>
          <a:xfrm>
            <a:off x="479482" y="2387977"/>
            <a:ext cx="2409446" cy="2389745"/>
          </a:xfrm>
          <a:prstGeom prst="rect">
            <a:avLst/>
          </a:prstGeom>
        </p:spPr>
      </p:pic>
      <p:pic>
        <p:nvPicPr>
          <p:cNvPr id="2" name="Picture 1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E7AD41E9-431D-968E-1B1A-3434F1A1A3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5" y="420885"/>
            <a:ext cx="842788" cy="85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8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82736E-8221-ACF4-4602-DC043E6AD421}"/>
              </a:ext>
            </a:extLst>
          </p:cNvPr>
          <p:cNvSpPr txBox="1"/>
          <p:nvPr/>
        </p:nvSpPr>
        <p:spPr>
          <a:xfrm>
            <a:off x="1844361" y="457585"/>
            <a:ext cx="737432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002060"/>
                </a:solidFill>
                <a:latin typeface="Arial"/>
                <a:cs typeface="Arial"/>
              </a:rPr>
              <a:t>DRC AI PROGRAM OF WORK</a:t>
            </a:r>
            <a:endParaRPr lang="en-US" sz="4000" dirty="0">
              <a:cs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538761-F008-4D8E-3669-703DA1A1485D}"/>
              </a:ext>
            </a:extLst>
          </p:cNvPr>
          <p:cNvCxnSpPr>
            <a:cxnSpLocks/>
          </p:cNvCxnSpPr>
          <p:nvPr/>
        </p:nvCxnSpPr>
        <p:spPr>
          <a:xfrm>
            <a:off x="1683216" y="261081"/>
            <a:ext cx="0" cy="116245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A black background with blue and red text&#10;&#10;Description automatically generated">
            <a:extLst>
              <a:ext uri="{FF2B5EF4-FFF2-40B4-BE49-F238E27FC236}">
                <a16:creationId xmlns:a16="http://schemas.microsoft.com/office/drawing/2014/main" id="{9C226C1F-B48F-3950-E98F-73064E6397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45" y="355524"/>
            <a:ext cx="1006337" cy="9735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78A74F-E018-DE32-9BB9-B535B9EF8A91}"/>
              </a:ext>
            </a:extLst>
          </p:cNvPr>
          <p:cNvSpPr txBox="1"/>
          <p:nvPr/>
        </p:nvSpPr>
        <p:spPr>
          <a:xfrm>
            <a:off x="8724900" y="1868992"/>
            <a:ext cx="2609639" cy="423286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891" lvl="1" defTabSz="914355"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55">
              <a:defRPr/>
            </a:pP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defTabSz="914355">
              <a:defRPr/>
            </a:pP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defTabSz="914355">
              <a:defRPr/>
            </a:pPr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defTabSz="914355">
              <a:defRPr/>
            </a:pPr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defTabSz="914355">
              <a:defRPr/>
            </a:pPr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defTabSz="914355">
              <a:defRPr/>
            </a:pPr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defTabSz="914355">
              <a:defRPr/>
            </a:pPr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795CF6-15B3-9C9D-998D-771976CDEEB2}"/>
              </a:ext>
            </a:extLst>
          </p:cNvPr>
          <p:cNvSpPr txBox="1"/>
          <p:nvPr/>
        </p:nvSpPr>
        <p:spPr>
          <a:xfrm>
            <a:off x="336182" y="1717430"/>
            <a:ext cx="11614516" cy="4536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132361"/>
                </a:solidFill>
                <a:latin typeface="Arial"/>
                <a:ea typeface="+mn-lt"/>
                <a:cs typeface="+mn-lt"/>
              </a:rPr>
              <a:t>Building AI Expertise to Support DRC Members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132361"/>
                </a:solidFill>
                <a:latin typeface="Arial"/>
                <a:ea typeface="+mn-lt"/>
                <a:cs typeface="+mn-lt"/>
              </a:rPr>
              <a:t>Supporting AI Initiatives in K-12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132361"/>
                </a:solidFill>
                <a:latin typeface="Arial"/>
                <a:ea typeface="+mn-lt"/>
                <a:cs typeface="+mn-lt"/>
              </a:rPr>
              <a:t>Working with Universities through the Texas Research Alliance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132361"/>
                </a:solidFill>
                <a:latin typeface="Arial"/>
                <a:ea typeface="+mn-lt"/>
                <a:cs typeface="+mn-lt"/>
              </a:rPr>
              <a:t>Monitoring State and Federal AI Legislation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132361"/>
                </a:solidFill>
                <a:latin typeface="Arial"/>
                <a:ea typeface="+mn-lt"/>
                <a:cs typeface="+mn-lt"/>
              </a:rPr>
              <a:t>Celebrating the Most Innovative People - Dallas Innovates AI 75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132361"/>
                </a:solidFill>
                <a:latin typeface="Arial"/>
                <a:ea typeface="+mn-lt"/>
                <a:cs typeface="+mn-lt"/>
              </a:rPr>
              <a:t>Convened 2</a:t>
            </a:r>
            <a:r>
              <a:rPr lang="en-US" sz="2800" baseline="30000" dirty="0">
                <a:solidFill>
                  <a:srgbClr val="132361"/>
                </a:solidFill>
                <a:latin typeface="Arial"/>
                <a:ea typeface="+mn-lt"/>
                <a:cs typeface="+mn-lt"/>
              </a:rPr>
              <a:t>nd</a:t>
            </a:r>
            <a:r>
              <a:rPr lang="en-US" sz="2800" dirty="0">
                <a:solidFill>
                  <a:srgbClr val="132361"/>
                </a:solidFill>
                <a:latin typeface="Arial"/>
                <a:ea typeface="+mn-lt"/>
                <a:cs typeface="+mn-lt"/>
              </a:rPr>
              <a:t> Annual Convergence AI Dallas Conference in May 2025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132361"/>
                </a:solidFill>
                <a:latin typeface="Arial"/>
                <a:ea typeface="+mn-lt"/>
                <a:cs typeface="+mn-lt"/>
              </a:rPr>
              <a:t>Launched AI Office Hours </a:t>
            </a:r>
          </a:p>
        </p:txBody>
      </p:sp>
    </p:spTree>
    <p:extLst>
      <p:ext uri="{BB962C8B-B14F-4D97-AF65-F5344CB8AC3E}">
        <p14:creationId xmlns:p14="http://schemas.microsoft.com/office/powerpoint/2010/main" val="2592606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urple and white background with icons&#10;&#10;AI-generated content may be incorrect.">
            <a:extLst>
              <a:ext uri="{FF2B5EF4-FFF2-40B4-BE49-F238E27FC236}">
                <a16:creationId xmlns:a16="http://schemas.microsoft.com/office/drawing/2014/main" id="{BEC4DCE1-B80A-DB1B-B070-C24F6EAD4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68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511F9A2-C81D-206E-04C9-54720F26D251}"/>
              </a:ext>
            </a:extLst>
          </p:cNvPr>
          <p:cNvCxnSpPr>
            <a:cxnSpLocks/>
          </p:cNvCxnSpPr>
          <p:nvPr/>
        </p:nvCxnSpPr>
        <p:spPr>
          <a:xfrm>
            <a:off x="1683216" y="261081"/>
            <a:ext cx="0" cy="116245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78AE903-6D08-DED5-2C85-7CC2AFD049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45" y="355524"/>
            <a:ext cx="1006337" cy="973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606AAA-D97C-EFD1-BFD2-5B04A640C47C}"/>
              </a:ext>
            </a:extLst>
          </p:cNvPr>
          <p:cNvSpPr txBox="1"/>
          <p:nvPr/>
        </p:nvSpPr>
        <p:spPr>
          <a:xfrm>
            <a:off x="1916251" y="284759"/>
            <a:ext cx="89393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TOMORROW TOGETHER</a:t>
            </a:r>
          </a:p>
          <a:p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2024 - 2026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BA2E90-079E-EE91-C80F-E2533F7C858A}"/>
              </a:ext>
            </a:extLst>
          </p:cNvPr>
          <p:cNvSpPr txBox="1"/>
          <p:nvPr/>
        </p:nvSpPr>
        <p:spPr>
          <a:xfrm>
            <a:off x="5622797" y="1835088"/>
            <a:ext cx="625237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005093"/>
                </a:solidFill>
                <a:effectLst/>
                <a:latin typeface="Arial"/>
                <a:cs typeface="Arial"/>
              </a:rPr>
              <a:t>PROSPERITY &amp; ECONOMIC DEVELOPMENT</a:t>
            </a:r>
          </a:p>
          <a:p>
            <a:r>
              <a:rPr lang="en-US" sz="1600">
                <a:solidFill>
                  <a:srgbClr val="075BA8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 champion the growth of existing companies and the innovation ecosystem in the Dallas Region while positioning our region as a prime destination for living, working, and doing business. </a:t>
            </a:r>
            <a:endParaRPr lang="en-US" sz="160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5E1CE-2BC4-37F8-9430-5B96F918A068}"/>
              </a:ext>
            </a:extLst>
          </p:cNvPr>
          <p:cNvSpPr txBox="1"/>
          <p:nvPr/>
        </p:nvSpPr>
        <p:spPr>
          <a:xfrm>
            <a:off x="5622797" y="3017423"/>
            <a:ext cx="625237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009CD4"/>
                </a:solidFill>
                <a:effectLst/>
                <a:latin typeface="Arial"/>
                <a:cs typeface="Arial"/>
              </a:rPr>
              <a:t>EDUCATION, TALENT &amp; WORKFORCE</a:t>
            </a:r>
          </a:p>
          <a:p>
            <a:r>
              <a:rPr lang="en-US" sz="1600">
                <a:solidFill>
                  <a:srgbClr val="23A3DB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We foster a talent pipeline that meets the needs of employers and prepares workers and future workers for job opportunities that lead to a fulfilling life and career. </a:t>
            </a:r>
            <a:endParaRPr lang="en-US" sz="1600">
              <a:effectLst/>
              <a:highlight>
                <a:srgbClr val="FFFFFF"/>
              </a:highlight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3AF00B-E771-FE33-EBD9-BADB3B43D309}"/>
              </a:ext>
            </a:extLst>
          </p:cNvPr>
          <p:cNvSpPr txBox="1"/>
          <p:nvPr/>
        </p:nvSpPr>
        <p:spPr>
          <a:xfrm>
            <a:off x="5622797" y="4192955"/>
            <a:ext cx="614613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131E48"/>
                </a:solidFill>
                <a:effectLst/>
                <a:latin typeface="Arial"/>
                <a:cs typeface="Arial"/>
              </a:rPr>
              <a:t>PUBLIC POLICY</a:t>
            </a:r>
          </a:p>
          <a:p>
            <a:r>
              <a:rPr lang="en-US" sz="1600">
                <a:solidFill>
                  <a:srgbClr val="23285E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We advocate for policies and outcomes that preserve Texas’ economic competitive advantage and support a prosperous life for Texans in the near and long term.</a:t>
            </a:r>
            <a:endParaRPr lang="en-US" sz="1600">
              <a:effectLst/>
              <a:highlight>
                <a:srgbClr val="FFFFFF"/>
              </a:highlight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FBA50-3266-5EE8-A838-B4702E7C5C88}"/>
              </a:ext>
            </a:extLst>
          </p:cNvPr>
          <p:cNvSpPr txBox="1"/>
          <p:nvPr/>
        </p:nvSpPr>
        <p:spPr>
          <a:xfrm>
            <a:off x="5622797" y="5368487"/>
            <a:ext cx="625237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00839F"/>
                </a:solidFill>
                <a:latin typeface="Arial"/>
                <a:cs typeface="Arial"/>
              </a:rPr>
              <a:t>QUALITY OF LIFE</a:t>
            </a:r>
            <a:endParaRPr lang="en-US" b="1">
              <a:solidFill>
                <a:srgbClr val="00839F"/>
              </a:solidFill>
              <a:effectLst/>
              <a:latin typeface="Arial"/>
              <a:cs typeface="Arial"/>
            </a:endParaRPr>
          </a:p>
          <a:p>
            <a:r>
              <a:rPr lang="en-US" sz="1600">
                <a:solidFill>
                  <a:srgbClr val="028CAD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We champion economic opportunity and help strengthen communities across the Dallas Region, creating pathways for all people and places to reach their full potential.</a:t>
            </a:r>
            <a:endParaRPr lang="en-US" sz="1600">
              <a:effectLst/>
              <a:highlight>
                <a:srgbClr val="FFFFFF"/>
              </a:highlight>
              <a:latin typeface="Arial"/>
              <a:cs typeface="Arial"/>
            </a:endParaRPr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ACC3CC30-3154-5A1A-F114-15174F0DF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4" y="1826079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6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F9E89-C8DB-B153-EB4C-8F310672E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9CDF7F-2543-7285-C6B5-68BA6D52CC96}"/>
              </a:ext>
            </a:extLst>
          </p:cNvPr>
          <p:cNvSpPr txBox="1"/>
          <p:nvPr/>
        </p:nvSpPr>
        <p:spPr>
          <a:xfrm>
            <a:off x="1808672" y="488363"/>
            <a:ext cx="8492325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002060"/>
                </a:solidFill>
                <a:latin typeface="Arial"/>
                <a:cs typeface="Arial"/>
              </a:rPr>
              <a:t>AI AND GENERATIONAL CHANGE</a:t>
            </a:r>
          </a:p>
          <a:p>
            <a:pPr>
              <a:defRPr/>
            </a:pPr>
            <a:endParaRPr lang="en-US" sz="4000" b="1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B143E9-763A-1F95-624E-3770870C1AC1}"/>
              </a:ext>
            </a:extLst>
          </p:cNvPr>
          <p:cNvCxnSpPr>
            <a:cxnSpLocks/>
          </p:cNvCxnSpPr>
          <p:nvPr/>
        </p:nvCxnSpPr>
        <p:spPr>
          <a:xfrm>
            <a:off x="1683216" y="261081"/>
            <a:ext cx="0" cy="116245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A black background with blue and red text&#10;&#10;Description automatically generated">
            <a:extLst>
              <a:ext uri="{FF2B5EF4-FFF2-40B4-BE49-F238E27FC236}">
                <a16:creationId xmlns:a16="http://schemas.microsoft.com/office/drawing/2014/main" id="{AD284F82-A09A-8D77-C441-D445B6C0AD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45" y="355524"/>
            <a:ext cx="1006337" cy="9735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6110D4-E837-88DE-4CD7-B7DA3EAE1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99" y="2164357"/>
            <a:ext cx="3944883" cy="1201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1E719F-6B7C-A8C1-E75D-079A4D029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09" y="3921774"/>
            <a:ext cx="3689159" cy="931552"/>
          </a:xfrm>
          <a:prstGeom prst="rect">
            <a:avLst/>
          </a:prstGeom>
        </p:spPr>
      </p:pic>
      <p:pic>
        <p:nvPicPr>
          <p:cNvPr id="7" name="Picture 2" descr="FAST COMPANY Vector Logo - Download ...">
            <a:extLst>
              <a:ext uri="{FF2B5EF4-FFF2-40B4-BE49-F238E27FC236}">
                <a16:creationId xmlns:a16="http://schemas.microsoft.com/office/drawing/2014/main" id="{AF6F9DA8-5585-5D99-C210-C20E0693E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98" y="3711655"/>
            <a:ext cx="1378828" cy="20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1961E63-EDAC-80A8-B4A5-158CE40E7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23" y="1938347"/>
            <a:ext cx="2176596" cy="1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11131E-BB39-A7DF-DB1B-A0D3A81F2C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886" y="3632700"/>
            <a:ext cx="3603865" cy="1601293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4F05CF2-1BCB-F73F-2A8A-9C0B22FAF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886" y="3361293"/>
            <a:ext cx="2505660" cy="21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2BAD91-1637-7BBB-5B20-C2E63B40A2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810" y="5993513"/>
            <a:ext cx="4612258" cy="4153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DCA00C-EF1B-45EB-1555-E6134B232F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6310" y="5495346"/>
            <a:ext cx="1333686" cy="428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948BA5-FD63-9A3C-A43B-B0113D8836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7943" y="5816664"/>
            <a:ext cx="3259752" cy="8713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828748-F329-03AA-95F1-BE082C7255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0726" y="5428054"/>
            <a:ext cx="2010056" cy="3810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734DAA-CC7B-5C49-F117-36F899F952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40298" y="2204610"/>
            <a:ext cx="4125125" cy="932420"/>
          </a:xfrm>
          <a:prstGeom prst="rect">
            <a:avLst/>
          </a:prstGeom>
        </p:spPr>
      </p:pic>
      <p:pic>
        <p:nvPicPr>
          <p:cNvPr id="2054" name="Picture 6" descr="100 Years of Forbes Logo Designs – PRINT Magazine">
            <a:extLst>
              <a:ext uri="{FF2B5EF4-FFF2-40B4-BE49-F238E27FC236}">
                <a16:creationId xmlns:a16="http://schemas.microsoft.com/office/drawing/2014/main" id="{909A7DB9-D879-94C0-C8DE-924F729AF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486" y="1882698"/>
            <a:ext cx="977153" cy="27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EF78B76-AD69-3308-9EF7-FBDB914E07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6570" y="5708712"/>
            <a:ext cx="3732163" cy="864944"/>
          </a:xfrm>
          <a:prstGeom prst="rect">
            <a:avLst/>
          </a:prstGeom>
        </p:spPr>
      </p:pic>
      <p:pic>
        <p:nvPicPr>
          <p:cNvPr id="2056" name="Picture 8" descr="Bloomberg Logo | Caproasia">
            <a:extLst>
              <a:ext uri="{FF2B5EF4-FFF2-40B4-BE49-F238E27FC236}">
                <a16:creationId xmlns:a16="http://schemas.microsoft.com/office/drawing/2014/main" id="{5312E9DD-DDF7-55EC-9FA9-79785E6FB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599" y="4959485"/>
            <a:ext cx="1444892" cy="95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B108EC-76CF-DEF7-2AC8-5D670A00BAC2}"/>
              </a:ext>
            </a:extLst>
          </p:cNvPr>
          <p:cNvCxnSpPr/>
          <p:nvPr/>
        </p:nvCxnSpPr>
        <p:spPr>
          <a:xfrm>
            <a:off x="9040599" y="5615428"/>
            <a:ext cx="1444892" cy="0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47F00438-1C1A-3493-5537-3B97E8B5752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93852" y="2225836"/>
            <a:ext cx="2900947" cy="903637"/>
          </a:xfrm>
          <a:prstGeom prst="rect">
            <a:avLst/>
          </a:prstGeom>
        </p:spPr>
      </p:pic>
      <p:pic>
        <p:nvPicPr>
          <p:cNvPr id="2058" name="Picture 10" descr="Goldman Sachs Logo and symbol, meaning, history, PNG, brand">
            <a:extLst>
              <a:ext uri="{FF2B5EF4-FFF2-40B4-BE49-F238E27FC236}">
                <a16:creationId xmlns:a16="http://schemas.microsoft.com/office/drawing/2014/main" id="{CC19DCE7-83FC-92D7-5C23-8ADDD4B84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852" y="1839952"/>
            <a:ext cx="761717" cy="42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22FD30-3125-B791-518B-CE77A78E024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27695" y="3616654"/>
            <a:ext cx="3157563" cy="1342831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5864080B-FF82-027E-8F8A-4D012251E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646" y="3394156"/>
            <a:ext cx="2505660" cy="21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1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2025 Convergence AI Dallas">
            <a:hlinkClick r:id="" action="ppaction://media"/>
            <a:extLst>
              <a:ext uri="{FF2B5EF4-FFF2-40B4-BE49-F238E27FC236}">
                <a16:creationId xmlns:a16="http://schemas.microsoft.com/office/drawing/2014/main" id="{ECB76474-E4AC-8C42-15E6-93E7C8A148E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988" y="0"/>
            <a:ext cx="1213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0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E79D1-78FC-3BF4-282A-5300EBC07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gradient with dots&#10;&#10;AI-generated content may be incorrect.">
            <a:extLst>
              <a:ext uri="{FF2B5EF4-FFF2-40B4-BE49-F238E27FC236}">
                <a16:creationId xmlns:a16="http://schemas.microsoft.com/office/drawing/2014/main" id="{DF3151E6-6E91-752C-52B3-30C12E39B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blue and purple gradient with dots&#10;&#10;AI-generated content may be incorrect.">
            <a:extLst>
              <a:ext uri="{FF2B5EF4-FFF2-40B4-BE49-F238E27FC236}">
                <a16:creationId xmlns:a16="http://schemas.microsoft.com/office/drawing/2014/main" id="{33F50A94-2C81-194B-EA34-A9875F882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38A78-F6C0-0CEC-95D5-1B46453B7D30}"/>
              </a:ext>
            </a:extLst>
          </p:cNvPr>
          <p:cNvSpPr txBox="1"/>
          <p:nvPr/>
        </p:nvSpPr>
        <p:spPr>
          <a:xfrm>
            <a:off x="6480382" y="2513920"/>
            <a:ext cx="1785049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377"/>
            <a:r>
              <a:rPr lang="en-US" sz="8800" b="1" dirty="0">
                <a:solidFill>
                  <a:schemeClr val="bg1"/>
                </a:solidFill>
                <a:latin typeface="Montserrat"/>
                <a:cs typeface="Arial"/>
              </a:rPr>
              <a:t>44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B28B5-7826-1950-8941-925D0BFAD735}"/>
              </a:ext>
            </a:extLst>
          </p:cNvPr>
          <p:cNvSpPr txBox="1"/>
          <p:nvPr/>
        </p:nvSpPr>
        <p:spPr>
          <a:xfrm>
            <a:off x="3634253" y="2864303"/>
            <a:ext cx="262479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377"/>
            <a:r>
              <a:rPr lang="en-US" sz="2000" b="1">
                <a:solidFill>
                  <a:schemeClr val="bg1"/>
                </a:solidFill>
                <a:latin typeface="Montserrat"/>
                <a:cs typeface="Arial"/>
              </a:rPr>
              <a:t>FORTUNE 500</a:t>
            </a:r>
            <a:endParaRPr lang="en-US" sz="2000">
              <a:solidFill>
                <a:schemeClr val="bg1"/>
              </a:solidFill>
              <a:latin typeface="Montserrat"/>
            </a:endParaRPr>
          </a:p>
          <a:p>
            <a:pPr defTabSz="914377"/>
            <a:r>
              <a:rPr lang="en-US" sz="2000" b="1">
                <a:solidFill>
                  <a:schemeClr val="bg1"/>
                </a:solidFill>
                <a:latin typeface="Montserrat"/>
                <a:cs typeface="Arial"/>
              </a:rPr>
              <a:t>COMPANIES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891C3C-3233-9BE0-C80E-48EA544F612F}"/>
              </a:ext>
            </a:extLst>
          </p:cNvPr>
          <p:cNvSpPr txBox="1"/>
          <p:nvPr/>
        </p:nvSpPr>
        <p:spPr>
          <a:xfrm>
            <a:off x="8293900" y="2872014"/>
            <a:ext cx="270805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377"/>
            <a:r>
              <a:rPr lang="en-US" sz="2000" b="1">
                <a:solidFill>
                  <a:schemeClr val="bg1"/>
                </a:solidFill>
                <a:latin typeface="Montserrat"/>
                <a:cs typeface="Arial"/>
              </a:rPr>
              <a:t>FORTUNE 1000</a:t>
            </a:r>
            <a:endParaRPr lang="en-US" sz="2000">
              <a:solidFill>
                <a:schemeClr val="bg1"/>
              </a:solidFill>
              <a:latin typeface="Montserrat"/>
              <a:cs typeface="Arial"/>
            </a:endParaRPr>
          </a:p>
          <a:p>
            <a:pPr defTabSz="914377"/>
            <a:r>
              <a:rPr lang="en-US" sz="2000" b="1">
                <a:solidFill>
                  <a:schemeClr val="bg1"/>
                </a:solidFill>
                <a:latin typeface="Montserrat"/>
                <a:cs typeface="Arial"/>
              </a:rPr>
              <a:t>COMPANIES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B73539-D455-948A-EB29-6C4AE0E6EE62}"/>
              </a:ext>
            </a:extLst>
          </p:cNvPr>
          <p:cNvSpPr txBox="1"/>
          <p:nvPr/>
        </p:nvSpPr>
        <p:spPr>
          <a:xfrm>
            <a:off x="2031741" y="2513920"/>
            <a:ext cx="1537399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377"/>
            <a:r>
              <a:rPr lang="en-US" sz="8800" b="1" dirty="0">
                <a:solidFill>
                  <a:schemeClr val="bg1"/>
                </a:solidFill>
                <a:latin typeface="Montserrat"/>
                <a:cs typeface="Arial"/>
              </a:rPr>
              <a:t>21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927878-A1FD-C5F4-72D8-33AE7093AE19}"/>
              </a:ext>
            </a:extLst>
          </p:cNvPr>
          <p:cNvSpPr txBox="1"/>
          <p:nvPr/>
        </p:nvSpPr>
        <p:spPr>
          <a:xfrm>
            <a:off x="1358153" y="597115"/>
            <a:ext cx="10831798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Montserrat"/>
              </a:rPr>
              <a:t>DFW IS THE HOME TO APPLIED AI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Montserrat"/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26F964D0-26FB-4317-296A-0614DB33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5" y="420885"/>
            <a:ext cx="842788" cy="85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8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and purple gradient with dots&#10;&#10;AI-generated content may be incorrect.">
            <a:extLst>
              <a:ext uri="{FF2B5EF4-FFF2-40B4-BE49-F238E27FC236}">
                <a16:creationId xmlns:a16="http://schemas.microsoft.com/office/drawing/2014/main" id="{77527DD1-0670-26DF-A60A-2DCAEDFD8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970415-7EEF-B50A-17EE-A3601D494169}"/>
              </a:ext>
            </a:extLst>
          </p:cNvPr>
          <p:cNvSpPr txBox="1"/>
          <p:nvPr/>
        </p:nvSpPr>
        <p:spPr>
          <a:xfrm>
            <a:off x="2141005" y="2420961"/>
            <a:ext cx="159918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377"/>
            <a:r>
              <a:rPr lang="en-US" sz="7200" b="1">
                <a:solidFill>
                  <a:schemeClr val="bg1"/>
                </a:solidFill>
                <a:latin typeface="Montserrat"/>
                <a:cs typeface="Arial"/>
              </a:rPr>
              <a:t>1st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2196EC-8B88-D90C-D36B-B09FCAA7B4ED}"/>
              </a:ext>
            </a:extLst>
          </p:cNvPr>
          <p:cNvSpPr txBox="1"/>
          <p:nvPr/>
        </p:nvSpPr>
        <p:spPr>
          <a:xfrm>
            <a:off x="5140260" y="2416748"/>
            <a:ext cx="191828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377"/>
            <a:r>
              <a:rPr lang="en-US" sz="7200" b="1">
                <a:solidFill>
                  <a:schemeClr val="bg1"/>
                </a:solidFill>
                <a:latin typeface="Montserrat"/>
                <a:cs typeface="Arial"/>
              </a:rPr>
              <a:t>4th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DFD00D-88D0-1825-C6A6-B16828FA7E90}"/>
              </a:ext>
            </a:extLst>
          </p:cNvPr>
          <p:cNvSpPr txBox="1"/>
          <p:nvPr/>
        </p:nvSpPr>
        <p:spPr>
          <a:xfrm>
            <a:off x="8475115" y="2417687"/>
            <a:ext cx="17651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377"/>
            <a:r>
              <a:rPr lang="en-US" sz="7200" b="1">
                <a:solidFill>
                  <a:schemeClr val="bg1"/>
                </a:solidFill>
                <a:latin typeface="Montserrat"/>
                <a:cs typeface="Arial"/>
              </a:rPr>
              <a:t>3rd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773FF0-5D1E-3066-3C2B-7D8C2FF5BC54}"/>
              </a:ext>
            </a:extLst>
          </p:cNvPr>
          <p:cNvSpPr txBox="1"/>
          <p:nvPr/>
        </p:nvSpPr>
        <p:spPr>
          <a:xfrm>
            <a:off x="1752931" y="3501435"/>
            <a:ext cx="237514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377"/>
            <a:r>
              <a:rPr lang="en-US" sz="1600" b="1">
                <a:solidFill>
                  <a:schemeClr val="bg1"/>
                </a:solidFill>
                <a:latin typeface="Montserrat"/>
                <a:cs typeface="Arial" panose="020B0604020202020204" pitchFamily="34" charset="0"/>
              </a:rPr>
              <a:t>Most high-tech jobs added in the U.S.</a:t>
            </a:r>
          </a:p>
          <a:p>
            <a:pPr algn="ctr" defTabSz="914377"/>
            <a:r>
              <a:rPr lang="en-US" sz="1600" b="1">
                <a:solidFill>
                  <a:schemeClr val="bg1"/>
                </a:solidFill>
                <a:latin typeface="Montserrat"/>
                <a:cs typeface="Arial" panose="020B0604020202020204" pitchFamily="34" charset="0"/>
              </a:rPr>
              <a:t>since 2019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BFFA3D-6199-E914-4DA9-838D491F5562}"/>
              </a:ext>
            </a:extLst>
          </p:cNvPr>
          <p:cNvSpPr txBox="1"/>
          <p:nvPr/>
        </p:nvSpPr>
        <p:spPr>
          <a:xfrm>
            <a:off x="4910853" y="3498843"/>
            <a:ext cx="237514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377"/>
            <a:r>
              <a:rPr lang="en-US" sz="1600" b="1">
                <a:solidFill>
                  <a:schemeClr val="bg1"/>
                </a:solidFill>
                <a:latin typeface="Montserrat"/>
                <a:cs typeface="Arial" panose="020B0604020202020204" pitchFamily="34" charset="0"/>
              </a:rPr>
              <a:t>Highest concentration</a:t>
            </a:r>
            <a:endParaRPr lang="en-US"/>
          </a:p>
          <a:p>
            <a:pPr algn="ctr" defTabSz="914377"/>
            <a:r>
              <a:rPr lang="en-US" sz="1600" b="1">
                <a:solidFill>
                  <a:schemeClr val="bg1"/>
                </a:solidFill>
                <a:latin typeface="Montserrat"/>
                <a:cs typeface="Arial" panose="020B0604020202020204" pitchFamily="34" charset="0"/>
              </a:rPr>
              <a:t>of high-tech workers</a:t>
            </a:r>
          </a:p>
          <a:p>
            <a:pPr algn="ctr" defTabSz="914377"/>
            <a:r>
              <a:rPr lang="en-US" sz="1600" b="1">
                <a:solidFill>
                  <a:schemeClr val="bg1"/>
                </a:solidFill>
                <a:latin typeface="Montserrat"/>
                <a:cs typeface="Arial" panose="020B0604020202020204" pitchFamily="34" charset="0"/>
              </a:rPr>
              <a:t>in the U.S.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B371C6-0008-0813-5244-73D40863ED6F}"/>
              </a:ext>
            </a:extLst>
          </p:cNvPr>
          <p:cNvSpPr txBox="1"/>
          <p:nvPr/>
        </p:nvSpPr>
        <p:spPr>
          <a:xfrm>
            <a:off x="8018610" y="3498843"/>
            <a:ext cx="272193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377"/>
            <a:r>
              <a:rPr lang="en-US" sz="1600" b="1">
                <a:solidFill>
                  <a:schemeClr val="bg1"/>
                </a:solidFill>
                <a:latin typeface="Montserrat"/>
                <a:cs typeface="Arial" panose="020B0604020202020204" pitchFamily="34" charset="0"/>
              </a:rPr>
              <a:t>Highest concentration</a:t>
            </a:r>
            <a:endParaRPr lang="en-US"/>
          </a:p>
          <a:p>
            <a:pPr algn="ctr" defTabSz="914377"/>
            <a:r>
              <a:rPr lang="en-US" sz="1600" b="1">
                <a:solidFill>
                  <a:schemeClr val="bg1"/>
                </a:solidFill>
                <a:latin typeface="Montserrat"/>
                <a:cs typeface="Arial" panose="020B0604020202020204" pitchFamily="34" charset="0"/>
              </a:rPr>
              <a:t>of computer occupations</a:t>
            </a:r>
          </a:p>
          <a:p>
            <a:pPr algn="ctr" defTabSz="914377"/>
            <a:r>
              <a:rPr lang="en-US" sz="1600" b="1">
                <a:solidFill>
                  <a:schemeClr val="bg1"/>
                </a:solidFill>
                <a:latin typeface="Montserrat"/>
                <a:cs typeface="Arial" panose="020B0604020202020204" pitchFamily="34" charset="0"/>
              </a:rPr>
              <a:t>in the U.S.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6CF437-52C5-70BD-D5D2-C840457F1C1A}"/>
              </a:ext>
            </a:extLst>
          </p:cNvPr>
          <p:cNvSpPr txBox="1"/>
          <p:nvPr/>
        </p:nvSpPr>
        <p:spPr>
          <a:xfrm>
            <a:off x="1396157" y="258374"/>
            <a:ext cx="10757839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Montserrat"/>
              </a:rPr>
              <a:t>THE DALLAS-FORT WORTH HIGH-TECH ECOSYSTEM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53F10C6A-2705-D95A-53D1-643D5D7A9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5" y="420885"/>
            <a:ext cx="842788" cy="85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32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92BBB-838B-027A-86D2-212E25EB9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0A90B8-8C68-6C64-C6D1-9507BAC9A2A4}"/>
              </a:ext>
            </a:extLst>
          </p:cNvPr>
          <p:cNvSpPr txBox="1"/>
          <p:nvPr/>
        </p:nvSpPr>
        <p:spPr>
          <a:xfrm>
            <a:off x="1808672" y="488363"/>
            <a:ext cx="48846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002060"/>
                </a:solidFill>
                <a:latin typeface="Arial"/>
                <a:cs typeface="Arial"/>
              </a:rPr>
              <a:t>AI HIRING TRENDS</a:t>
            </a:r>
            <a:endParaRPr lang="en-US" sz="4000" dirty="0">
              <a:cs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1AEFCD-8082-398A-067B-7CFDD9802145}"/>
              </a:ext>
            </a:extLst>
          </p:cNvPr>
          <p:cNvCxnSpPr>
            <a:cxnSpLocks/>
          </p:cNvCxnSpPr>
          <p:nvPr/>
        </p:nvCxnSpPr>
        <p:spPr>
          <a:xfrm>
            <a:off x="1683216" y="261081"/>
            <a:ext cx="0" cy="116245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A black background with blue and red text&#10;&#10;Description automatically generated">
            <a:extLst>
              <a:ext uri="{FF2B5EF4-FFF2-40B4-BE49-F238E27FC236}">
                <a16:creationId xmlns:a16="http://schemas.microsoft.com/office/drawing/2014/main" id="{A3327C89-875C-0C36-C24C-B342409314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45" y="355524"/>
            <a:ext cx="1006337" cy="973564"/>
          </a:xfrm>
          <a:prstGeom prst="rect">
            <a:avLst/>
          </a:prstGeom>
        </p:spPr>
      </p:pic>
      <p:pic>
        <p:nvPicPr>
          <p:cNvPr id="2" name="Picture 2" descr="[Image Alt Text for SEO]">
            <a:extLst>
              <a:ext uri="{FF2B5EF4-FFF2-40B4-BE49-F238E27FC236}">
                <a16:creationId xmlns:a16="http://schemas.microsoft.com/office/drawing/2014/main" id="{E9093CAA-0D42-AD8B-5972-88A942E70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0" b="19656"/>
          <a:stretch/>
        </p:blipFill>
        <p:spPr bwMode="auto">
          <a:xfrm>
            <a:off x="2724642" y="1868274"/>
            <a:ext cx="9285754" cy="363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FE24A-D3CB-BBA8-A69A-80702EDC6144}"/>
              </a:ext>
            </a:extLst>
          </p:cNvPr>
          <p:cNvSpPr txBox="1"/>
          <p:nvPr/>
        </p:nvSpPr>
        <p:spPr>
          <a:xfrm>
            <a:off x="576132" y="3138627"/>
            <a:ext cx="162232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377"/>
            <a:r>
              <a:rPr lang="en-US" sz="5400" b="1" dirty="0">
                <a:solidFill>
                  <a:srgbClr val="002060"/>
                </a:solidFill>
                <a:latin typeface="Montserrat"/>
                <a:cs typeface="Arial"/>
              </a:rPr>
              <a:t>7th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6E13C7-8D01-2E8C-1AD5-34AC380509BA}"/>
              </a:ext>
            </a:extLst>
          </p:cNvPr>
          <p:cNvSpPr txBox="1"/>
          <p:nvPr/>
        </p:nvSpPr>
        <p:spPr>
          <a:xfrm>
            <a:off x="201645" y="3905786"/>
            <a:ext cx="237514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377"/>
            <a:r>
              <a:rPr lang="en-US" sz="1600" b="1">
                <a:solidFill>
                  <a:srgbClr val="002060"/>
                </a:solidFill>
                <a:latin typeface="Montserrat"/>
                <a:cs typeface="Arial"/>
              </a:rPr>
              <a:t>for most AI </a:t>
            </a:r>
          </a:p>
          <a:p>
            <a:pPr algn="ctr" defTabSz="914377"/>
            <a:r>
              <a:rPr lang="en-US" sz="1600" b="1">
                <a:solidFill>
                  <a:srgbClr val="002060"/>
                </a:solidFill>
                <a:latin typeface="Montserrat"/>
                <a:cs typeface="Arial"/>
              </a:rPr>
              <a:t>job postings </a:t>
            </a:r>
          </a:p>
          <a:p>
            <a:pPr algn="ctr" defTabSz="914377"/>
            <a:r>
              <a:rPr lang="en-US" sz="1600" b="1">
                <a:solidFill>
                  <a:srgbClr val="002060"/>
                </a:solidFill>
                <a:latin typeface="Montserrat"/>
                <a:cs typeface="Arial"/>
              </a:rPr>
              <a:t>in the U.S.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98E735-9208-759D-EFC9-903D8DF3E8CC}"/>
              </a:ext>
            </a:extLst>
          </p:cNvPr>
          <p:cNvSpPr txBox="1"/>
          <p:nvPr/>
        </p:nvSpPr>
        <p:spPr>
          <a:xfrm>
            <a:off x="426021" y="2631430"/>
            <a:ext cx="1789472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defTabSz="914377"/>
            <a:r>
              <a:rPr lang="en-US" sz="1800" b="1">
                <a:solidFill>
                  <a:srgbClr val="002060"/>
                </a:solidFill>
                <a:latin typeface="Montserrat"/>
                <a:cs typeface="Arial"/>
              </a:rPr>
              <a:t>DFW </a:t>
            </a:r>
            <a:br>
              <a:rPr lang="en-US" sz="1800" b="1">
                <a:solidFill>
                  <a:srgbClr val="002060"/>
                </a:solidFill>
                <a:latin typeface="Montserrat"/>
                <a:cs typeface="Arial" panose="020B0604020202020204" pitchFamily="34" charset="0"/>
              </a:rPr>
            </a:br>
            <a:r>
              <a:rPr lang="en-US" b="1">
                <a:solidFill>
                  <a:srgbClr val="002060"/>
                </a:solidFill>
                <a:latin typeface="Montserrat"/>
                <a:cs typeface="Arial"/>
              </a:rPr>
              <a:t>r</a:t>
            </a:r>
            <a:r>
              <a:rPr lang="en-US" sz="1800" b="1">
                <a:solidFill>
                  <a:srgbClr val="002060"/>
                </a:solidFill>
                <a:latin typeface="Montserrat"/>
                <a:cs typeface="Arial"/>
              </a:rPr>
              <a:t>anked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3F44B7-F914-5A4D-F6DD-0EC4D5054758}"/>
              </a:ext>
            </a:extLst>
          </p:cNvPr>
          <p:cNvSpPr txBox="1"/>
          <p:nvPr/>
        </p:nvSpPr>
        <p:spPr>
          <a:xfrm>
            <a:off x="7571724" y="6460207"/>
            <a:ext cx="4757929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100" b="0" i="0" dirty="0">
                <a:solidFill>
                  <a:srgbClr val="002060"/>
                </a:solidFill>
                <a:effectLst/>
                <a:latin typeface="Montserrat"/>
                <a:cs typeface="Arial"/>
              </a:rPr>
              <a:t>Sources: UMD-</a:t>
            </a:r>
            <a:r>
              <a:rPr lang="en-US" sz="1100" b="0" i="0" dirty="0" err="1">
                <a:solidFill>
                  <a:srgbClr val="002060"/>
                </a:solidFill>
                <a:effectLst/>
                <a:latin typeface="Montserrat"/>
                <a:cs typeface="Arial"/>
              </a:rPr>
              <a:t>LinkUp</a:t>
            </a:r>
            <a:r>
              <a:rPr lang="en-US" sz="1100" b="0" i="0" dirty="0">
                <a:solidFill>
                  <a:srgbClr val="002060"/>
                </a:solidFill>
                <a:effectLst/>
                <a:latin typeface="Montserrat"/>
                <a:cs typeface="Arial"/>
              </a:rPr>
              <a:t> AI Maps May 2025, Gartner (May 2024)</a:t>
            </a:r>
            <a:endParaRPr lang="en-US" sz="1100" dirty="0">
              <a:solidFill>
                <a:srgbClr val="002060"/>
              </a:solidFill>
              <a:latin typeface="Montserra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148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3F949-EB7E-8187-C9CD-F913CE25D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gradient with dots&#10;&#10;AI-generated content may be incorrect.">
            <a:extLst>
              <a:ext uri="{FF2B5EF4-FFF2-40B4-BE49-F238E27FC236}">
                <a16:creationId xmlns:a16="http://schemas.microsoft.com/office/drawing/2014/main" id="{C8BD4E0E-FC2F-4C1B-F535-97D2694BD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blue and purple gradient with dots&#10;&#10;AI-generated content may be incorrect.">
            <a:extLst>
              <a:ext uri="{FF2B5EF4-FFF2-40B4-BE49-F238E27FC236}">
                <a16:creationId xmlns:a16="http://schemas.microsoft.com/office/drawing/2014/main" id="{76FF8CE7-37BF-2F01-AD40-A6C6ACA99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D2AE09-C5A1-51C5-58DC-AD900E87128D}"/>
              </a:ext>
            </a:extLst>
          </p:cNvPr>
          <p:cNvSpPr txBox="1"/>
          <p:nvPr/>
        </p:nvSpPr>
        <p:spPr>
          <a:xfrm>
            <a:off x="7706653" y="3405809"/>
            <a:ext cx="4088087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 b="1" i="0">
                <a:solidFill>
                  <a:schemeClr val="bg1"/>
                </a:solidFill>
                <a:effectLst/>
                <a:latin typeface="Montserrat"/>
                <a:cs typeface="Arial"/>
              </a:rPr>
              <a:t>Center for Artificial Intelligence </a:t>
            </a:r>
            <a:br>
              <a:rPr lang="en-US" sz="1600" b="1" i="0">
                <a:effectLst/>
                <a:latin typeface="Montserrat"/>
                <a:cs typeface="Arial" panose="020B0604020202020204" pitchFamily="34" charset="0"/>
              </a:rPr>
            </a:br>
            <a:r>
              <a:rPr lang="en-US" sz="1600" b="1" i="0">
                <a:solidFill>
                  <a:schemeClr val="bg1"/>
                </a:solidFill>
                <a:effectLst/>
                <a:latin typeface="Montserrat"/>
                <a:cs typeface="Arial"/>
              </a:rPr>
              <a:t>and Big Data</a:t>
            </a:r>
            <a:endParaRPr lang="en-US" sz="1600">
              <a:solidFill>
                <a:schemeClr val="bg1"/>
              </a:solidFill>
              <a:latin typeface="Montserrat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D62D9C-D0FE-046C-03E2-319096395C5B}"/>
              </a:ext>
            </a:extLst>
          </p:cNvPr>
          <p:cNvSpPr txBox="1"/>
          <p:nvPr/>
        </p:nvSpPr>
        <p:spPr>
          <a:xfrm>
            <a:off x="4141509" y="3405809"/>
            <a:ext cx="364367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 b="1" i="0">
                <a:solidFill>
                  <a:schemeClr val="bg1"/>
                </a:solidFill>
                <a:effectLst/>
                <a:latin typeface="Montserrat"/>
                <a:cs typeface="Arial"/>
              </a:rPr>
              <a:t>Center for Applied AI </a:t>
            </a:r>
            <a:br>
              <a:rPr lang="en-US" sz="1600" b="1" i="0">
                <a:effectLst/>
                <a:latin typeface="Montserrat"/>
                <a:cs typeface="Arial" panose="020B0604020202020204" pitchFamily="34" charset="0"/>
              </a:rPr>
            </a:br>
            <a:r>
              <a:rPr lang="en-US" sz="1600" b="1" i="0">
                <a:solidFill>
                  <a:schemeClr val="bg1"/>
                </a:solidFill>
                <a:effectLst/>
                <a:latin typeface="Montserrat"/>
                <a:cs typeface="Arial"/>
              </a:rPr>
              <a:t>and Machine Learning</a:t>
            </a:r>
            <a:endParaRPr lang="en-US" sz="1600">
              <a:solidFill>
                <a:schemeClr val="bg1"/>
              </a:solidFill>
              <a:latin typeface="Montserrat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5A8B6A-8DD8-DF52-3E1E-FCA8C8F285FF}"/>
              </a:ext>
            </a:extLst>
          </p:cNvPr>
          <p:cNvSpPr txBox="1"/>
          <p:nvPr/>
        </p:nvSpPr>
        <p:spPr>
          <a:xfrm>
            <a:off x="5470983" y="5233347"/>
            <a:ext cx="4971783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 b="1" i="0">
                <a:solidFill>
                  <a:schemeClr val="bg1"/>
                </a:solidFill>
                <a:effectLst/>
                <a:latin typeface="Montserrat"/>
                <a:cs typeface="Arial"/>
              </a:rPr>
              <a:t>Center of Electric, Connected</a:t>
            </a:r>
            <a:r>
              <a:rPr lang="en-US" sz="1600" b="1">
                <a:solidFill>
                  <a:schemeClr val="bg1"/>
                </a:solidFill>
                <a:latin typeface="Montserrat"/>
                <a:cs typeface="Arial"/>
              </a:rPr>
              <a:t> </a:t>
            </a:r>
            <a:r>
              <a:rPr lang="en-US" sz="1600" b="1" i="0">
                <a:solidFill>
                  <a:schemeClr val="bg1"/>
                </a:solidFill>
                <a:effectLst/>
                <a:latin typeface="Montserrat"/>
                <a:cs typeface="Arial"/>
              </a:rPr>
              <a:t>and Autonomous Technologies for Mobility</a:t>
            </a:r>
            <a:endParaRPr lang="en-US" sz="1600" b="1">
              <a:solidFill>
                <a:schemeClr val="bg1"/>
              </a:solidFill>
              <a:latin typeface="Montserrat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ACB7AA-2C2E-5685-A2A7-83BB8E56B8E0}"/>
              </a:ext>
            </a:extLst>
          </p:cNvPr>
          <p:cNvSpPr txBox="1"/>
          <p:nvPr/>
        </p:nvSpPr>
        <p:spPr>
          <a:xfrm>
            <a:off x="497839" y="3405809"/>
            <a:ext cx="3643670" cy="61555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b="1" i="0">
                <a:solidFill>
                  <a:srgbClr val="002060"/>
                </a:solidFill>
                <a:effectLst/>
                <a:latin typeface="Arial"/>
                <a:cs typeface="Arial"/>
              </a:rPr>
              <a:t> </a:t>
            </a:r>
            <a:r>
              <a:rPr lang="en-US" sz="1600" b="1" i="0">
                <a:solidFill>
                  <a:schemeClr val="bg1"/>
                </a:solidFill>
                <a:effectLst/>
                <a:latin typeface="Montserrat"/>
                <a:cs typeface="Arial"/>
              </a:rPr>
              <a:t>Center for Digital and Human-Augmented Manufacturing</a:t>
            </a:r>
            <a:endParaRPr lang="en-US" sz="1600">
              <a:solidFill>
                <a:schemeClr val="bg1"/>
              </a:solidFill>
              <a:latin typeface="Montserrat"/>
              <a:cs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AD735F-AED1-FDD3-D964-B96B8BA61ABE}"/>
              </a:ext>
            </a:extLst>
          </p:cNvPr>
          <p:cNvSpPr txBox="1"/>
          <p:nvPr/>
        </p:nvSpPr>
        <p:spPr>
          <a:xfrm>
            <a:off x="1271321" y="5203361"/>
            <a:ext cx="4825262" cy="61555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b="1" i="0">
                <a:solidFill>
                  <a:schemeClr val="bg1"/>
                </a:solidFill>
                <a:effectLst/>
                <a:latin typeface="Montserrat"/>
                <a:cs typeface="Arial"/>
              </a:rPr>
              <a:t> </a:t>
            </a:r>
            <a:r>
              <a:rPr lang="en-US" sz="1600" b="1" i="0">
                <a:solidFill>
                  <a:schemeClr val="bg1"/>
                </a:solidFill>
                <a:effectLst/>
                <a:latin typeface="Montserrat"/>
                <a:cs typeface="Arial"/>
              </a:rPr>
              <a:t>Trustworthy &amp; </a:t>
            </a:r>
          </a:p>
          <a:p>
            <a:pPr algn="ctr"/>
            <a:r>
              <a:rPr lang="en-US" sz="1600" b="1" i="0">
                <a:solidFill>
                  <a:schemeClr val="bg1"/>
                </a:solidFill>
                <a:effectLst/>
                <a:latin typeface="Montserrat"/>
                <a:cs typeface="Arial"/>
              </a:rPr>
              <a:t>Responsible AI Network</a:t>
            </a:r>
            <a:endParaRPr lang="en-US" sz="1600">
              <a:solidFill>
                <a:schemeClr val="bg1"/>
              </a:solidFill>
              <a:latin typeface="Montserra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C02CF-34FA-B555-719C-75D50CF37296}"/>
              </a:ext>
            </a:extLst>
          </p:cNvPr>
          <p:cNvSpPr txBox="1"/>
          <p:nvPr/>
        </p:nvSpPr>
        <p:spPr>
          <a:xfrm>
            <a:off x="-2049" y="447436"/>
            <a:ext cx="12192000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Montserrat"/>
              </a:rPr>
              <a:t>DFW IS THE #1 METRO IN TEXAS FOR</a:t>
            </a:r>
            <a:endParaRPr lang="en-US" sz="3200">
              <a:solidFill>
                <a:schemeClr val="bg1"/>
              </a:solidFill>
              <a:latin typeface="Aptos" panose="02110004020202020204"/>
            </a:endParaRPr>
          </a:p>
          <a:p>
            <a:pPr algn="ctr"/>
            <a:r>
              <a:rPr lang="en-US" sz="3200" b="1">
                <a:solidFill>
                  <a:schemeClr val="bg1"/>
                </a:solidFill>
                <a:latin typeface="Montserrat"/>
              </a:rPr>
              <a:t>CARNEGIE-DESGINATED R1 UNIVERSITIES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2" name="Picture 1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F5E83BEA-89D0-B3D7-1189-2FA11166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61" y="2496998"/>
            <a:ext cx="1425224" cy="660735"/>
          </a:xfrm>
          <a:prstGeom prst="rect">
            <a:avLst/>
          </a:prstGeom>
        </p:spPr>
      </p:pic>
      <p:pic>
        <p:nvPicPr>
          <p:cNvPr id="4" name="Picture 3" descr="A black and white logo&#10;&#10;AI-generated content may be incorrect.">
            <a:extLst>
              <a:ext uri="{FF2B5EF4-FFF2-40B4-BE49-F238E27FC236}">
                <a16:creationId xmlns:a16="http://schemas.microsoft.com/office/drawing/2014/main" id="{A81F4265-16CF-53A7-7575-15433D33C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981" y="2366470"/>
            <a:ext cx="1619251" cy="923020"/>
          </a:xfrm>
          <a:prstGeom prst="rect">
            <a:avLst/>
          </a:prstGeom>
        </p:spPr>
      </p:pic>
      <p:pic>
        <p:nvPicPr>
          <p:cNvPr id="9" name="Picture 8" descr="The University of Texas at Arlington | Planned Giving Home">
            <a:extLst>
              <a:ext uri="{FF2B5EF4-FFF2-40B4-BE49-F238E27FC236}">
                <a16:creationId xmlns:a16="http://schemas.microsoft.com/office/drawing/2014/main" id="{7A44B97D-88F7-B3AD-8DAA-E3D237B7F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874" y="2165387"/>
            <a:ext cx="2255864" cy="1320289"/>
          </a:xfrm>
          <a:prstGeom prst="rect">
            <a:avLst/>
          </a:prstGeom>
        </p:spPr>
      </p:pic>
      <p:pic>
        <p:nvPicPr>
          <p:cNvPr id="5" name="Picture 4" descr="A white letter n on a black background&#10;&#10;AI-generated content may be incorrect.">
            <a:extLst>
              <a:ext uri="{FF2B5EF4-FFF2-40B4-BE49-F238E27FC236}">
                <a16:creationId xmlns:a16="http://schemas.microsoft.com/office/drawing/2014/main" id="{0E9CEF4E-0E72-5394-E40F-B951385E4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094" y="4558570"/>
            <a:ext cx="1133828" cy="347466"/>
          </a:xfrm>
          <a:prstGeom prst="rect">
            <a:avLst/>
          </a:prstGeom>
        </p:spPr>
      </p:pic>
      <p:pic>
        <p:nvPicPr>
          <p:cNvPr id="8" name="Picture 7" descr="A close-up of a sign&#10;&#10;AI-generated content may be incorrect.">
            <a:extLst>
              <a:ext uri="{FF2B5EF4-FFF2-40B4-BE49-F238E27FC236}">
                <a16:creationId xmlns:a16="http://schemas.microsoft.com/office/drawing/2014/main" id="{3EF742EA-7B9F-5500-82B9-2191BF539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737" y="4540932"/>
            <a:ext cx="2055990" cy="388056"/>
          </a:xfrm>
          <a:prstGeom prst="rect">
            <a:avLst/>
          </a:prstGeom>
        </p:spPr>
      </p:pic>
      <p:pic>
        <p:nvPicPr>
          <p:cNvPr id="10" name="Picture 9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4246DB32-81F5-B12D-4D6F-31CD35389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5" y="420885"/>
            <a:ext cx="842788" cy="85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90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A378D-0088-41ED-F73F-C3FF81F11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BE1099-6517-AF46-7C34-D9CB75A61C11}"/>
              </a:ext>
            </a:extLst>
          </p:cNvPr>
          <p:cNvSpPr txBox="1"/>
          <p:nvPr/>
        </p:nvSpPr>
        <p:spPr>
          <a:xfrm>
            <a:off x="1808672" y="488363"/>
            <a:ext cx="529362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002060"/>
                </a:solidFill>
                <a:latin typeface="Arial"/>
                <a:cs typeface="Arial"/>
              </a:rPr>
              <a:t>DFW AI COMMUNITY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452B1D-5A44-2A19-F3A9-281F8EF2AE42}"/>
              </a:ext>
            </a:extLst>
          </p:cNvPr>
          <p:cNvCxnSpPr>
            <a:cxnSpLocks/>
          </p:cNvCxnSpPr>
          <p:nvPr/>
        </p:nvCxnSpPr>
        <p:spPr>
          <a:xfrm>
            <a:off x="1683216" y="261081"/>
            <a:ext cx="0" cy="116245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A black background with blue and red text&#10;&#10;Description automatically generated">
            <a:extLst>
              <a:ext uri="{FF2B5EF4-FFF2-40B4-BE49-F238E27FC236}">
                <a16:creationId xmlns:a16="http://schemas.microsoft.com/office/drawing/2014/main" id="{BA567CF3-640A-7EB7-3E49-1B85A2A114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45" y="355524"/>
            <a:ext cx="1006337" cy="973564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71F39EB5-75E7-621E-A9A2-0AEF49378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645" y="2482655"/>
            <a:ext cx="1221154" cy="97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allas AI » Dallas Innovates">
            <a:extLst>
              <a:ext uri="{FF2B5EF4-FFF2-40B4-BE49-F238E27FC236}">
                <a16:creationId xmlns:a16="http://schemas.microsoft.com/office/drawing/2014/main" id="{000017ED-1B10-C919-2A11-AC2D785F7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5" y="2548434"/>
            <a:ext cx="1323895" cy="88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CAIO Circle logo">
            <a:extLst>
              <a:ext uri="{FF2B5EF4-FFF2-40B4-BE49-F238E27FC236}">
                <a16:creationId xmlns:a16="http://schemas.microsoft.com/office/drawing/2014/main" id="{1E019153-4840-F776-A93E-379B0C3CC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3" b="28855"/>
          <a:stretch/>
        </p:blipFill>
        <p:spPr bwMode="auto">
          <a:xfrm>
            <a:off x="4380858" y="2548434"/>
            <a:ext cx="1423088" cy="65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AI Innovation Association logo">
            <a:extLst>
              <a:ext uri="{FF2B5EF4-FFF2-40B4-BE49-F238E27FC236}">
                <a16:creationId xmlns:a16="http://schemas.microsoft.com/office/drawing/2014/main" id="{615DF1D9-66A4-1689-A88A-1D5F931EB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92" b="35412"/>
          <a:stretch/>
        </p:blipFill>
        <p:spPr bwMode="auto">
          <a:xfrm>
            <a:off x="7560910" y="2697314"/>
            <a:ext cx="1905000" cy="51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2" descr="NTXIA">
            <a:extLst>
              <a:ext uri="{FF2B5EF4-FFF2-40B4-BE49-F238E27FC236}">
                <a16:creationId xmlns:a16="http://schemas.microsoft.com/office/drawing/2014/main" id="{2B0BF720-F7FB-0D78-271B-007153D6F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338" y="3913681"/>
            <a:ext cx="1478021" cy="46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Applied AI Association">
            <a:extLst>
              <a:ext uri="{FF2B5EF4-FFF2-40B4-BE49-F238E27FC236}">
                <a16:creationId xmlns:a16="http://schemas.microsoft.com/office/drawing/2014/main" id="{0CE2109D-6065-F781-5CEE-A11A42AC1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021" y="2651203"/>
            <a:ext cx="1819781" cy="57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8">
            <a:extLst>
              <a:ext uri="{FF2B5EF4-FFF2-40B4-BE49-F238E27FC236}">
                <a16:creationId xmlns:a16="http://schemas.microsoft.com/office/drawing/2014/main" id="{3313D4F1-2193-DD4A-CC89-249AD0D7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00" y="3971011"/>
            <a:ext cx="18002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Texas Research Alliance » Dallas Innovates">
            <a:extLst>
              <a:ext uri="{FF2B5EF4-FFF2-40B4-BE49-F238E27FC236}">
                <a16:creationId xmlns:a16="http://schemas.microsoft.com/office/drawing/2014/main" id="{937389C6-F633-6A61-52B9-FCE40D1A7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5" t="28141" b="26655"/>
          <a:stretch>
            <a:fillRect/>
          </a:stretch>
        </p:blipFill>
        <p:spPr bwMode="auto">
          <a:xfrm>
            <a:off x="6644770" y="3846987"/>
            <a:ext cx="1539599" cy="50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Dallas Regional Chamber Mobile Home">
            <a:extLst>
              <a:ext uri="{FF2B5EF4-FFF2-40B4-BE49-F238E27FC236}">
                <a16:creationId xmlns:a16="http://schemas.microsoft.com/office/drawing/2014/main" id="{53C5FC39-31B8-4035-E1AF-F8107903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344" y="3971011"/>
            <a:ext cx="1869775" cy="35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A345DC-DBCE-9D28-68DF-8E5E938033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5739" y="2578987"/>
            <a:ext cx="1938900" cy="756644"/>
          </a:xfrm>
          <a:prstGeom prst="rect">
            <a:avLst/>
          </a:prstGeom>
        </p:spPr>
      </p:pic>
      <p:pic>
        <p:nvPicPr>
          <p:cNvPr id="1028" name="Picture 4" descr="Tech Titans » Dallas Innovates">
            <a:extLst>
              <a:ext uri="{FF2B5EF4-FFF2-40B4-BE49-F238E27FC236}">
                <a16:creationId xmlns:a16="http://schemas.microsoft.com/office/drawing/2014/main" id="{A579D67D-FF31-5B94-94E9-0B5BE6102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74" b="28167"/>
          <a:stretch>
            <a:fillRect/>
          </a:stretch>
        </p:blipFill>
        <p:spPr bwMode="auto">
          <a:xfrm>
            <a:off x="8184369" y="3810058"/>
            <a:ext cx="1539600" cy="53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Plug and Play | We Drive Innovation">
            <a:extLst>
              <a:ext uri="{FF2B5EF4-FFF2-40B4-BE49-F238E27FC236}">
                <a16:creationId xmlns:a16="http://schemas.microsoft.com/office/drawing/2014/main" id="{545B831F-B577-8EAB-3E6E-E328CBACA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227" y="3820430"/>
            <a:ext cx="1811045" cy="50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4BBAF93-E8AD-9EFA-8A30-7E0803B8B458}"/>
              </a:ext>
            </a:extLst>
          </p:cNvPr>
          <p:cNvGrpSpPr/>
          <p:nvPr/>
        </p:nvGrpSpPr>
        <p:grpSpPr>
          <a:xfrm>
            <a:off x="5217102" y="4586149"/>
            <a:ext cx="2419447" cy="1001739"/>
            <a:chOff x="4856338" y="4802714"/>
            <a:chExt cx="2419447" cy="1001739"/>
          </a:xfrm>
        </p:grpSpPr>
        <p:pic>
          <p:nvPicPr>
            <p:cNvPr id="1026" name="Picture 2" descr="Press - Porte in the News | Porte">
              <a:extLst>
                <a:ext uri="{FF2B5EF4-FFF2-40B4-BE49-F238E27FC236}">
                  <a16:creationId xmlns:a16="http://schemas.microsoft.com/office/drawing/2014/main" id="{11CF0A40-311A-71F0-F90D-70CA7A0957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6338" y="4802714"/>
              <a:ext cx="2419447" cy="881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A0122E-A881-F766-77BF-F8A673C20A72}"/>
                </a:ext>
              </a:extLst>
            </p:cNvPr>
            <p:cNvSpPr txBox="1"/>
            <p:nvPr/>
          </p:nvSpPr>
          <p:spPr>
            <a:xfrm>
              <a:off x="5136369" y="5542843"/>
              <a:ext cx="196593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1" dirty="0">
                  <a:solidFill>
                    <a:srgbClr val="954694"/>
                  </a:solidFill>
                  <a:latin typeface="Arial"/>
                  <a:ea typeface="+mn-lt"/>
                  <a:cs typeface="+mn-lt"/>
                </a:rPr>
                <a:t>www.dallasinnovates.com</a:t>
              </a:r>
              <a:endParaRPr lang="en-US" sz="1100" b="1" dirty="0">
                <a:solidFill>
                  <a:srgbClr val="954694"/>
                </a:solidFill>
              </a:endParaRPr>
            </a:p>
          </p:txBody>
        </p:sp>
      </p:grpSp>
      <p:pic>
        <p:nvPicPr>
          <p:cNvPr id="2" name="Picture 2" descr="AI Tinkerers – Dallas-Fort Worth Inaugural Meetup Recap [AI Tinkerers - Dallas- Fort Worth]">
            <a:extLst>
              <a:ext uri="{FF2B5EF4-FFF2-40B4-BE49-F238E27FC236}">
                <a16:creationId xmlns:a16="http://schemas.microsoft.com/office/drawing/2014/main" id="{602D9228-7875-F56B-50A2-52C89793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29" y="4988616"/>
            <a:ext cx="2884180" cy="2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ome - Southlake Foundation">
            <a:extLst>
              <a:ext uri="{FF2B5EF4-FFF2-40B4-BE49-F238E27FC236}">
                <a16:creationId xmlns:a16="http://schemas.microsoft.com/office/drawing/2014/main" id="{4BE09B8F-802C-088A-670A-8139D9280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742" y="4846716"/>
            <a:ext cx="1423088" cy="45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753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fa1b81a-b0a1-46fc-a986-21d775fbb970">
      <Terms xmlns="http://schemas.microsoft.com/office/infopath/2007/PartnerControls"/>
    </lcf76f155ced4ddcb4097134ff3c332f>
    <TaxCatchAll xmlns="a76e0c3d-9cc9-4414-bbf5-02751c448fd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1CC1FC3EA10A45AAC2241560206F01" ma:contentTypeVersion="18" ma:contentTypeDescription="Create a new document." ma:contentTypeScope="" ma:versionID="df9111bd793de9879363e2667e6ddf3c">
  <xsd:schema xmlns:xsd="http://www.w3.org/2001/XMLSchema" xmlns:xs="http://www.w3.org/2001/XMLSchema" xmlns:p="http://schemas.microsoft.com/office/2006/metadata/properties" xmlns:ns2="efa1b81a-b0a1-46fc-a986-21d775fbb970" xmlns:ns3="a76e0c3d-9cc9-4414-bbf5-02751c448fde" targetNamespace="http://schemas.microsoft.com/office/2006/metadata/properties" ma:root="true" ma:fieldsID="83db2eb9aa25f1ecb6f9c1283e59ef3c" ns2:_="" ns3:_="">
    <xsd:import namespace="efa1b81a-b0a1-46fc-a986-21d775fbb970"/>
    <xsd:import namespace="a76e0c3d-9cc9-4414-bbf5-02751c448f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a1b81a-b0a1-46fc-a986-21d775fbb9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212c1964-612c-46d5-89ad-96a6ca0acd7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6e0c3d-9cc9-4414-bbf5-02751c448fde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6998064-9093-4eb2-9ea8-ce447f96479f}" ma:internalName="TaxCatchAll" ma:showField="CatchAllData" ma:web="a76e0c3d-9cc9-4414-bbf5-02751c448fd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39E9AC-D187-4388-87F3-94F2899B1DB7}">
  <ds:schemaRefs>
    <ds:schemaRef ds:uri="http://schemas.microsoft.com/office/2006/metadata/properties"/>
    <ds:schemaRef ds:uri="http://schemas.microsoft.com/office/infopath/2007/PartnerControls"/>
    <ds:schemaRef ds:uri="efa1b81a-b0a1-46fc-a986-21d775fbb970"/>
    <ds:schemaRef ds:uri="a76e0c3d-9cc9-4414-bbf5-02751c448fde"/>
  </ds:schemaRefs>
</ds:datastoreItem>
</file>

<file path=customXml/itemProps2.xml><?xml version="1.0" encoding="utf-8"?>
<ds:datastoreItem xmlns:ds="http://schemas.openxmlformats.org/officeDocument/2006/customXml" ds:itemID="{8531F315-E942-46B3-8C41-700A2257F7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a1b81a-b0a1-46fc-a986-21d775fbb970"/>
    <ds:schemaRef ds:uri="a76e0c3d-9cc9-4414-bbf5-02751c448f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830BD4-BFEF-4635-BE7F-FD7BCC5E96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5247</TotalTime>
  <Words>556</Words>
  <Application>Microsoft Office PowerPoint</Application>
  <PresentationFormat>Widescreen</PresentationFormat>
  <Paragraphs>85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Duane Dankesreiter</dc:creator>
  <cp:lastModifiedBy>Bart Slowik</cp:lastModifiedBy>
  <cp:revision>5</cp:revision>
  <dcterms:created xsi:type="dcterms:W3CDTF">2025-01-29T21:01:03Z</dcterms:created>
  <dcterms:modified xsi:type="dcterms:W3CDTF">2025-12-03T15:36:07Z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0x010100051CC1FC3EA10A45AAC2241560206F01</vt:lpwstr>
  </property>
  <property fmtid="{D5CDD505-2E9C-101B-9397-08002B2CF9AE}" pid="3" name="MediaServiceImageTags">
    <vt:lpwstr/>
  </property>
</Properties>
</file>